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9" r:id="rId26"/>
    <p:sldId id="284" r:id="rId27"/>
    <p:sldId id="285" r:id="rId28"/>
    <p:sldId id="259" r:id="rId29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4" d="100"/>
          <a:sy n="164" d="100"/>
        </p:scale>
        <p:origin x="-114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4918075"/>
            <a:ext cx="2003425" cy="169863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FCBF7B1-4E84-49D0-B137-981FF4ECE1C4}" type="datetimeFigureOut">
              <a:rPr lang="cs-CZ"/>
              <a:pPr>
                <a:defRPr/>
              </a:pPr>
              <a:t>14.09.2022</a:t>
            </a:fld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4918075"/>
            <a:ext cx="2927350" cy="17145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4916488"/>
            <a:ext cx="588963" cy="17145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2E3DF1-4661-4B51-BE60-82ACB33EED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429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10B2-10BF-43A2-8EDC-5BFDC0D31A04}" type="datetimeFigureOut">
              <a:rPr lang="cs-CZ"/>
              <a:pPr>
                <a:defRPr/>
              </a:pPr>
              <a:t>14.09.2022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D48E-33A6-40D9-8744-D75D71AF24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810432"/>
      </p:ext>
    </p:extLst>
  </p:cSld>
  <p:clrMapOvr>
    <a:masterClrMapping/>
  </p:clrMapOvr>
  <p:transition spd="slow" advClick="0"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4918075"/>
            <a:ext cx="2001837" cy="16986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044EA0-0BCB-4F95-A2DB-FE9FF85ADEF0}" type="datetimeFigureOut">
              <a:rPr lang="cs-CZ"/>
              <a:pPr>
                <a:defRPr/>
              </a:pPr>
              <a:t>14.09.2022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4916488"/>
            <a:ext cx="3657600" cy="1714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4914900"/>
            <a:ext cx="587375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CBAA8F1-9EF1-4442-9A98-36261A07DA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022978"/>
      </p:ext>
    </p:extLst>
  </p:cSld>
  <p:clrMapOvr>
    <a:masterClrMapping/>
  </p:clrMapOvr>
  <p:transition spd="slow" advClick="0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1D3C2-EC84-4688-ABE2-21D426415AA7}" type="datetimeFigureOut">
              <a:rPr lang="cs-CZ"/>
              <a:pPr>
                <a:defRPr/>
              </a:pPr>
              <a:t>14.09.2022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A39E-AB67-4E90-858C-6E1DA0C9F5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081534"/>
      </p:ext>
    </p:extLst>
  </p:cSld>
  <p:clrMapOvr>
    <a:masterClrMapping/>
  </p:clrMapOvr>
  <p:transition spd="slow" advClick="0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4918075"/>
            <a:ext cx="2001838" cy="1698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46F6182-044E-4A7D-AD71-BC5C3E3F8E77}" type="datetimeFigureOut">
              <a:rPr lang="cs-CZ"/>
              <a:pPr>
                <a:defRPr/>
              </a:pPr>
              <a:t>14.09.2022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4918075"/>
            <a:ext cx="2895600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4916488"/>
            <a:ext cx="587375" cy="1714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E852FB-292D-4F33-B5D4-E1B347DD22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77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36EA-928B-433D-B6CB-59F35D2FE7AB}" type="datetimeFigureOut">
              <a:rPr lang="cs-CZ"/>
              <a:pPr>
                <a:defRPr/>
              </a:pPr>
              <a:t>14.09.2022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C3A2-3FC1-4349-A336-1DE974C42B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867697"/>
      </p:ext>
    </p:extLst>
  </p:cSld>
  <p:clrMapOvr>
    <a:masterClrMapping/>
  </p:clrMapOvr>
  <p:transition spd="slow" advClick="0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35E-77AB-43C2-9B6E-D0A921678910}" type="datetimeFigureOut">
              <a:rPr lang="cs-CZ"/>
              <a:pPr>
                <a:defRPr/>
              </a:pPr>
              <a:t>14.09.2022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CFCD-060D-4FEE-8C1E-9DE25094CB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474795"/>
      </p:ext>
    </p:extLst>
  </p:cSld>
  <p:clrMapOvr>
    <a:masterClrMapping/>
  </p:clrMapOvr>
  <p:transition spd="slow" advClick="0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9D55-BFD9-4362-B603-49CDDC4B6EC8}" type="datetimeFigureOut">
              <a:rPr lang="cs-CZ"/>
              <a:pPr>
                <a:defRPr/>
              </a:pPr>
              <a:t>14.09.2022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1924-A891-4BD2-82FD-6342F1FAB3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451500"/>
      </p:ext>
    </p:extLst>
  </p:cSld>
  <p:clrMapOvr>
    <a:masterClrMapping/>
  </p:clrMapOvr>
  <p:transition spd="slow" advClick="0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AF32-BB26-4686-8BD3-B0F42DE21E48}" type="datetimeFigureOut">
              <a:rPr lang="cs-CZ"/>
              <a:pPr>
                <a:defRPr/>
              </a:pPr>
              <a:t>14.09.2022</a:t>
            </a:fld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CA869-F530-4337-9FC3-D3EB649357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208837"/>
      </p:ext>
    </p:extLst>
  </p:cSld>
  <p:clrMapOvr>
    <a:masterClrMapping/>
  </p:clrMapOvr>
  <p:transition spd="slow" advClick="0"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C82D8-43B7-4AFE-95A7-223A358D84DD}" type="datetimeFigureOut">
              <a:rPr lang="cs-CZ"/>
              <a:pPr>
                <a:defRPr/>
              </a:pPr>
              <a:t>14.09.2022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558A-0C55-4F19-B712-F121AB580E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749613"/>
      </p:ext>
    </p:extLst>
  </p:cSld>
  <p:clrMapOvr>
    <a:masterClrMapping/>
  </p:clrMapOvr>
  <p:transition spd="slow" advClick="0"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240000">
            <a:off x="598488" y="754063"/>
            <a:ext cx="4319587" cy="32337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rot="21420000">
            <a:off x="596900" y="749300"/>
            <a:ext cx="4319588" cy="3233738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450F55-6C17-449F-9DC4-66BCE06B81E7}" type="datetimeFigureOut">
              <a:rPr lang="cs-CZ"/>
              <a:pPr>
                <a:defRPr/>
              </a:pPr>
              <a:t>14.09.2022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396109-69DC-4514-BEBE-9DEAA0FD1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16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239713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206500"/>
            <a:ext cx="72390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4918075"/>
            <a:ext cx="2001837" cy="169863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952ED42-5BD4-4A9A-BF45-013FD2171A12}" type="datetimeFigureOut">
              <a:rPr lang="cs-CZ"/>
              <a:pPr>
                <a:defRPr/>
              </a:pPr>
              <a:t>14.09.2022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4918075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4916488"/>
            <a:ext cx="588963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BA76A6B-CAAE-4444-B15A-2598BA7906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74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5" r:id="rId9"/>
    <p:sldLayoutId id="2147483772" r:id="rId10"/>
    <p:sldLayoutId id="2147483776" r:id="rId11"/>
  </p:sldLayoutIdLst>
  <p:transition spd="slow" advClick="0" advTm="10000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314073" cy="8122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600" dirty="0" smtClean="0">
                <a:solidFill>
                  <a:schemeClr val="accent2"/>
                </a:solidFill>
              </a:rPr>
              <a:t>INTEGROVANÁ STŘEDNÍ ŠKOLA ŽIVNOSTENSKÁ, PLZEŇ, ŠKROUPOVA 13</a:t>
            </a:r>
            <a:endParaRPr lang="cs-CZ" sz="2600" dirty="0">
              <a:solidFill>
                <a:schemeClr val="accent2"/>
              </a:solidFill>
            </a:endParaRPr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02" y="1080291"/>
            <a:ext cx="5303838" cy="298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Obdélník 4"/>
          <p:cNvSpPr/>
          <p:nvPr/>
        </p:nvSpPr>
        <p:spPr>
          <a:xfrm>
            <a:off x="3275856" y="4227934"/>
            <a:ext cx="1587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altLang="cs-CZ" sz="1000" b="1" dirty="0" smtClean="0">
                <a:solidFill>
                  <a:schemeClr val="tx2"/>
                </a:solidFill>
                <a:latin typeface="+mn-lt"/>
                <a:cs typeface="Carlito" panose="020F0502020204030204" pitchFamily="34" charset="0"/>
              </a:rPr>
              <a:t>Ředitelka </a:t>
            </a:r>
            <a:r>
              <a:rPr lang="cs-CZ" altLang="cs-CZ" sz="1000" b="1" dirty="0">
                <a:solidFill>
                  <a:schemeClr val="tx2"/>
                </a:solidFill>
                <a:latin typeface="+mn-lt"/>
                <a:cs typeface="Carlito" panose="020F0502020204030204" pitchFamily="34" charset="0"/>
              </a:rPr>
              <a:t>školy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altLang="cs-CZ" sz="1000" b="1" dirty="0">
                <a:solidFill>
                  <a:schemeClr val="tx2"/>
                </a:solidFill>
                <a:latin typeface="+mn-lt"/>
                <a:cs typeface="Carlito" panose="020F0502020204030204" pitchFamily="34" charset="0"/>
              </a:rPr>
              <a:t>Mgr. Soňa Pokrupová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altLang="cs-CZ" sz="1000" b="1" dirty="0">
              <a:solidFill>
                <a:schemeClr val="tx2"/>
              </a:solidFill>
              <a:latin typeface="+mn-lt"/>
              <a:cs typeface="Carlito" panose="020F0502020204030204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altLang="cs-CZ" sz="1000" b="1" dirty="0">
                <a:solidFill>
                  <a:schemeClr val="tx2"/>
                </a:solidFill>
                <a:latin typeface="+mn-lt"/>
                <a:cs typeface="Carlito" panose="020F0502020204030204" pitchFamily="34" charset="0"/>
              </a:rPr>
              <a:t>Tel.: 377 256 222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altLang="cs-CZ" sz="1000" b="1" dirty="0">
                <a:solidFill>
                  <a:schemeClr val="tx2"/>
                </a:solidFill>
                <a:latin typeface="+mn-lt"/>
                <a:cs typeface="Carlito" panose="020F0502020204030204" pitchFamily="34" charset="0"/>
              </a:rPr>
              <a:t>www.issziv.cz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altLang="cs-CZ" sz="1000" b="1" u="sng" dirty="0">
                <a:solidFill>
                  <a:schemeClr val="tx2"/>
                </a:solidFill>
                <a:latin typeface="+mn-lt"/>
                <a:cs typeface="Carlito" panose="020F0502020204030204" pitchFamily="34" charset="0"/>
              </a:rPr>
              <a:t>skola@issziv.cz</a:t>
            </a:r>
          </a:p>
        </p:txBody>
      </p:sp>
      <p:pic>
        <p:nvPicPr>
          <p:cNvPr id="6149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36120"/>
            <a:ext cx="792088" cy="7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02" y="4225505"/>
            <a:ext cx="807626" cy="72586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2"/>
          <p:cNvSpPr>
            <a:spLocks noGrp="1"/>
          </p:cNvSpPr>
          <p:nvPr>
            <p:ph type="title"/>
          </p:nvPr>
        </p:nvSpPr>
        <p:spPr>
          <a:xfrm>
            <a:off x="800373" y="4664666"/>
            <a:ext cx="7344816" cy="3600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2. Místo </a:t>
            </a:r>
            <a: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v soutěži mladý Módní Tvůrce </a:t>
            </a:r>
            <a:r>
              <a:rPr lang="cs-CZ" altLang="cs-CZ" sz="1800" dirty="0" err="1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jihlava</a:t>
            </a: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- kategorie pokrývka hlavy </a:t>
            </a:r>
            <a:b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</a:br>
            <a:endParaRPr lang="cs-CZ" altLang="cs-CZ" sz="1800" dirty="0" smtClean="0">
              <a:solidFill>
                <a:schemeClr val="tx2"/>
              </a:solidFill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15365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1350"/>
            <a:ext cx="17684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82650"/>
            <a:ext cx="179705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118327" y="196647"/>
            <a:ext cx="4901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MODELÁŘSTVÍ A NÁVRHÁŘSTVÍ ODĚVŮ</a:t>
            </a:r>
            <a:endParaRPr lang="cs-CZ" sz="2200" dirty="0">
              <a:latin typeface="+mn-lt"/>
            </a:endParaRPr>
          </a:p>
        </p:txBody>
      </p:sp>
      <p:pic>
        <p:nvPicPr>
          <p:cNvPr id="1536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41413"/>
            <a:ext cx="1817687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698625"/>
            <a:ext cx="1830388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  <p:pic>
        <p:nvPicPr>
          <p:cNvPr id="1536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382713"/>
            <a:ext cx="18002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>
          <a:xfrm>
            <a:off x="1152191" y="4474116"/>
            <a:ext cx="6696744" cy="2993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2</a:t>
            </a: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. místo v mezinárodní soutěži </a:t>
            </a:r>
            <a:r>
              <a:rPr lang="cs-CZ" altLang="cs-CZ" sz="1800" dirty="0" err="1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fashion</a:t>
            </a: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</a:t>
            </a:r>
            <a:r>
              <a:rPr lang="cs-CZ" altLang="cs-CZ" sz="1800" dirty="0" err="1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games</a:t>
            </a: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- KOLEKCE RADIOACTIVE</a:t>
            </a:r>
          </a:p>
        </p:txBody>
      </p:sp>
      <p:pic>
        <p:nvPicPr>
          <p:cNvPr id="1638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47775"/>
            <a:ext cx="2130425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95375"/>
            <a:ext cx="2087562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857250"/>
            <a:ext cx="21018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118674" y="196293"/>
            <a:ext cx="4901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MODELÁŘSTVÍ A NÁVRHÁŘSTVÍ ODĚVŮ</a:t>
            </a:r>
            <a:endParaRPr lang="cs-CZ" sz="2200" dirty="0">
              <a:latin typeface="+mn-lt"/>
            </a:endParaRPr>
          </a:p>
        </p:txBody>
      </p:sp>
      <p:pic>
        <p:nvPicPr>
          <p:cNvPr id="16389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73100"/>
            <a:ext cx="2081212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>
          <a:xfrm>
            <a:off x="971600" y="641590"/>
            <a:ext cx="4104010" cy="34027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VERNISÁŽ VÝSTAVY V CHANOVICÍCH 2019</a:t>
            </a:r>
          </a:p>
        </p:txBody>
      </p:sp>
      <p:pic>
        <p:nvPicPr>
          <p:cNvPr id="17411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771525"/>
            <a:ext cx="2922587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859088"/>
            <a:ext cx="28860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98550"/>
            <a:ext cx="1944688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058863"/>
            <a:ext cx="332581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3132138"/>
            <a:ext cx="24892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195736" y="184493"/>
            <a:ext cx="46832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anose="020F0502020204030204" pitchFamily="34" charset="0"/>
              </a:rPr>
              <a:t>MODELÁŘSTVÍ A NÁVRHÁŘSTVÍ ODĚVŮ</a:t>
            </a:r>
            <a:endParaRPr lang="cs-CZ" sz="2200" dirty="0"/>
          </a:p>
        </p:txBody>
      </p:sp>
      <p:sp>
        <p:nvSpPr>
          <p:cNvPr id="10" name="Obdélník 9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2"/>
          <p:cNvSpPr>
            <a:spLocks noGrp="1"/>
          </p:cNvSpPr>
          <p:nvPr>
            <p:ph type="title"/>
          </p:nvPr>
        </p:nvSpPr>
        <p:spPr>
          <a:xfrm>
            <a:off x="4349608" y="724236"/>
            <a:ext cx="863650" cy="2682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NÁVRHY</a:t>
            </a:r>
          </a:p>
        </p:txBody>
      </p:sp>
      <p:pic>
        <p:nvPicPr>
          <p:cNvPr id="1843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000">
            <a:off x="6738938" y="981075"/>
            <a:ext cx="2003425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203325"/>
            <a:ext cx="18986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8228">
            <a:off x="-239712" y="1574800"/>
            <a:ext cx="3627437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01725"/>
            <a:ext cx="1870075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433597" y="196647"/>
            <a:ext cx="46832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anose="020F0502020204030204" pitchFamily="34" charset="0"/>
              </a:rPr>
              <a:t>MODELÁŘSTVÍ A NÁVRHÁŘSTVÍ ODĚVŮ</a:t>
            </a:r>
            <a:endParaRPr lang="cs-CZ" sz="2200" dirty="0"/>
          </a:p>
        </p:txBody>
      </p:sp>
      <p:sp>
        <p:nvSpPr>
          <p:cNvPr id="9" name="Obdélník 8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Nadpis 2"/>
          <p:cNvSpPr>
            <a:spLocks noGrp="1"/>
          </p:cNvSpPr>
          <p:nvPr>
            <p:ph type="title"/>
          </p:nvPr>
        </p:nvSpPr>
        <p:spPr>
          <a:xfrm>
            <a:off x="323528" y="3723878"/>
            <a:ext cx="1440160" cy="420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2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PRÁCE NA GRAFICKÉM</a:t>
            </a:r>
            <a:br>
              <a:rPr lang="cs-CZ" altLang="cs-CZ" sz="12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</a:br>
            <a:r>
              <a:rPr lang="cs-CZ" altLang="cs-CZ" sz="12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          TABLETU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8313" y="842963"/>
            <a:ext cx="5399087" cy="1944811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Čtyřletý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obor s maturitní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zkouškou.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Obor je zaměřen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na návrhářskou tvorbu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oděvů.</a:t>
            </a: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Obor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je koncipován tak, aby žáci během studia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pracovali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na reálných úkolech, které využijí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budoucím povolání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ozvíjí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jejich samostatnost, kreativitu a fantazii.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9460" name="Zástupný symbol pro 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5" b="12115"/>
          <a:stretch>
            <a:fillRect/>
          </a:stretch>
        </p:blipFill>
        <p:spPr bwMode="auto">
          <a:xfrm>
            <a:off x="1908175" y="3148013"/>
            <a:ext cx="305276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670868" y="196647"/>
            <a:ext cx="17652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ODĚVNICTVÍ</a:t>
            </a:r>
          </a:p>
        </p:txBody>
      </p:sp>
      <p:pic>
        <p:nvPicPr>
          <p:cNvPr id="19463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76275"/>
            <a:ext cx="25400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750" y="1347788"/>
            <a:ext cx="5184775" cy="26638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Čtyřletý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obor s maturitní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zkouškou.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Žák je připravován pro práci v oblasti justice,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 právních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odborech orgánů státní správy a samosprávy, ve specializované odborné i manažerské činnosti, v orgánech a institucích Evropské unie a dalších mezinárodních organizacích.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Získané ekonomické a právní vzdělání mu umožní uplatnit se i v soukromém sektoru.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1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835696" y="195486"/>
            <a:ext cx="5444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ASISTENT V PRÁVNÍ A PODNIKOVÉ SFÉŘE</a:t>
            </a:r>
          </a:p>
        </p:txBody>
      </p:sp>
      <p:pic>
        <p:nvPicPr>
          <p:cNvPr id="20485" name="Picture 7" descr="Kladivo, horizontální, soud, soud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1563688"/>
            <a:ext cx="28257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Nadpis 2"/>
          <p:cNvSpPr>
            <a:spLocks noGrp="1"/>
          </p:cNvSpPr>
          <p:nvPr>
            <p:ph type="title"/>
          </p:nvPr>
        </p:nvSpPr>
        <p:spPr>
          <a:xfrm>
            <a:off x="1403648" y="1383643"/>
            <a:ext cx="1512168" cy="3600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DOVEDNOSTI</a:t>
            </a:r>
          </a:p>
        </p:txBody>
      </p:sp>
      <p:sp>
        <p:nvSpPr>
          <p:cNvPr id="21507" name="Zástupný symbol pro obsah 1"/>
          <p:cNvSpPr>
            <a:spLocks noGrp="1"/>
          </p:cNvSpPr>
          <p:nvPr>
            <p:ph idx="1"/>
          </p:nvPr>
        </p:nvSpPr>
        <p:spPr>
          <a:xfrm>
            <a:off x="539750" y="1924050"/>
            <a:ext cx="3816226" cy="201585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tvorba základní právních dokumentů</a:t>
            </a: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zásady psaného i mluveného projevu</a:t>
            </a: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zpracovávání podkladů pro statistiky</a:t>
            </a: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aplikování základní právní normy a správní řád </a:t>
            </a: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profesionální jednání se zákazníkem …</a:t>
            </a:r>
          </a:p>
        </p:txBody>
      </p:sp>
      <p:sp>
        <p:nvSpPr>
          <p:cNvPr id="3" name="Obdélník 2"/>
          <p:cNvSpPr/>
          <p:nvPr/>
        </p:nvSpPr>
        <p:spPr>
          <a:xfrm>
            <a:off x="2074051" y="195486"/>
            <a:ext cx="49608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ASISTENT V PRÁVNÍ A PODNIKOVÉ </a:t>
            </a:r>
            <a:r>
              <a:rPr lang="cs-CZ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SFÉŘE</a:t>
            </a:r>
            <a:endParaRPr lang="cs-CZ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10" name="Picture 10" descr="Základová fotografie zdarma na téma apple, blok, brýle, chytrý tele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563688"/>
            <a:ext cx="33512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49239" y="1491630"/>
            <a:ext cx="4610794" cy="2736303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Čtyřletý obor s maturitní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zkouškou.</a:t>
            </a: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Absolvent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se uplatní na trhu práce především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/>
            </a:r>
            <a:b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jako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ekonom, finanční referent, referent marketingu,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/>
            </a:r>
            <a:b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asistent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, sekretář, obchodní zástupce, referent ve státní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/>
            </a:r>
            <a:b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správě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, bankovní a pojišťovací pracovník a v dalších 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 ekonomicko-administrativních funkcích, </a:t>
            </a:r>
            <a:b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to zejména v činnosti poskytování služeb v oblasti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 bankovnictví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 pojišťovnictví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277625" y="196647"/>
            <a:ext cx="45986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POJIŠŤOVNICTVÍ A BANKOVNICTVÍ</a:t>
            </a:r>
          </a:p>
        </p:txBody>
      </p:sp>
      <p:pic>
        <p:nvPicPr>
          <p:cNvPr id="22533" name="Picture 7" descr="Základová fotografie zdarma na téma cen, cena, čísla, drobn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1599181"/>
            <a:ext cx="3398837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Nadpis 2"/>
          <p:cNvSpPr>
            <a:spLocks noGrp="1"/>
          </p:cNvSpPr>
          <p:nvPr>
            <p:ph type="title"/>
          </p:nvPr>
        </p:nvSpPr>
        <p:spPr>
          <a:xfrm>
            <a:off x="1331640" y="1348209"/>
            <a:ext cx="1440160" cy="2880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DOVEDNOSTI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707654"/>
            <a:ext cx="3313112" cy="2664296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vedení účetnictví, finančních a pojistných výpočtů</a:t>
            </a: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zajištění personální  agendy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zajištění administrativní agendy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profesionální jednání se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zákazníkem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rientace v právních předpisech, bankovnictví a pojišťovnictví</a:t>
            </a: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277625" y="195486"/>
            <a:ext cx="45986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POJIŠŤOVNICTVÍ A BANKOVNICTVÍ</a:t>
            </a:r>
          </a:p>
        </p:txBody>
      </p:sp>
      <p:pic>
        <p:nvPicPr>
          <p:cNvPr id="23558" name="Picture 8" descr="Aplikace, peníze, peněžní kalkulačka, kalkulač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35646"/>
            <a:ext cx="3600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275606"/>
            <a:ext cx="5040361" cy="3168352"/>
          </a:xfrm>
        </p:spPr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Blip>
                <a:blip r:embed="rId2"/>
              </a:buBlip>
              <a:defRPr/>
            </a:pPr>
            <a:r>
              <a:rPr lang="cs-CZ" altLang="cs-CZ" sz="20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Čtyřletý obor s maturitní </a:t>
            </a:r>
            <a:r>
              <a:rPr lang="cs-CZ" altLang="cs-CZ" sz="20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zkouškou.</a:t>
            </a:r>
            <a:endParaRPr lang="cs-CZ" altLang="cs-CZ" sz="20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20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Základní </a:t>
            </a:r>
            <a:r>
              <a:rPr lang="cs-CZ" altLang="cs-CZ" sz="20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odborné práce při přípravě zákazníků pro kosmetické úkony, např. povrchové a hloubkové čištění pleti, úprava a barvení obočí, barvení řas, masáže obličeje, krku a dekoltu, aplikace obkladů a masek, epilace a depilace, poradenské služby ohledně používaní vhodných přípravků podle aktuálního stavu pleti a věku zákazníka</a:t>
            </a:r>
            <a:r>
              <a:rPr lang="cs-CZ" altLang="cs-CZ" sz="20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  <a:endParaRPr lang="cs-CZ" altLang="cs-CZ" sz="20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20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Poskytování </a:t>
            </a:r>
            <a:r>
              <a:rPr lang="cs-CZ" altLang="cs-CZ" sz="20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kvalifikované a kvalitní péče o ruce a </a:t>
            </a:r>
            <a:r>
              <a:rPr lang="cs-CZ" altLang="cs-CZ" sz="20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nohy, např</a:t>
            </a:r>
            <a:r>
              <a:rPr lang="cs-CZ" altLang="cs-CZ" sz="20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. manikúra, masáže rukou, parafínové zábaly …</a:t>
            </a:r>
            <a:br>
              <a:rPr lang="cs-CZ" altLang="cs-CZ" sz="20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endParaRPr lang="cs-CZ" altLang="cs-CZ" sz="20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lang="cs-CZ" altLang="cs-CZ" sz="1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24579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0" y="747836"/>
            <a:ext cx="3134305" cy="398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03992" y="195486"/>
            <a:ext cx="29081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KOSMETICKÉ </a:t>
            </a:r>
            <a:r>
              <a:rPr lang="cs-CZ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SLUŽBY</a:t>
            </a:r>
            <a:endParaRPr lang="cs-CZ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2"/>
          <p:cNvSpPr>
            <a:spLocks noGrp="1"/>
          </p:cNvSpPr>
          <p:nvPr>
            <p:ph type="title"/>
          </p:nvPr>
        </p:nvSpPr>
        <p:spPr>
          <a:xfrm>
            <a:off x="683568" y="411510"/>
            <a:ext cx="6912570" cy="4322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ČTYŘLETÉ OBORY VZDĚLÁNÍ S MATURITNÍ ZKOUŠKOU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131590"/>
            <a:ext cx="5256584" cy="3600400"/>
          </a:xfrm>
        </p:spPr>
        <p:txBody>
          <a:bodyPr rtlCol="0">
            <a:normAutofit/>
          </a:bodyPr>
          <a:lstStyle/>
          <a:p>
            <a:pPr marL="395478" indent="-28575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sz="1600" b="1" dirty="0" smtClean="0">
                <a:solidFill>
                  <a:schemeClr val="tx2"/>
                </a:solidFill>
                <a:cs typeface="Carlito" panose="020F0502020204030204" pitchFamily="34" charset="0"/>
              </a:rPr>
              <a:t>Ekonomika a podnikání 63-41-M/01</a:t>
            </a:r>
          </a:p>
          <a:p>
            <a:pPr marL="357378" lvl="1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1300" b="1" dirty="0">
                <a:solidFill>
                  <a:schemeClr val="tx2"/>
                </a:solidFill>
                <a:cs typeface="Carlito" panose="020F0502020204030204" pitchFamily="34" charset="0"/>
              </a:rPr>
              <a:t>	</a:t>
            </a:r>
            <a:r>
              <a:rPr lang="cs-CZ" sz="1600" dirty="0">
                <a:solidFill>
                  <a:schemeClr val="tx2"/>
                </a:solidFill>
                <a:cs typeface="Carlito" panose="020F0502020204030204" pitchFamily="34" charset="0"/>
              </a:rPr>
              <a:t>Asistent v právní a podnikové </a:t>
            </a:r>
            <a:r>
              <a:rPr lang="cs-CZ" sz="1600" dirty="0" smtClean="0">
                <a:solidFill>
                  <a:schemeClr val="tx2"/>
                </a:solidFill>
                <a:cs typeface="Carlito" panose="020F0502020204030204" pitchFamily="34" charset="0"/>
              </a:rPr>
              <a:t>sféře</a:t>
            </a:r>
          </a:p>
          <a:p>
            <a:pPr marL="357378" lvl="1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1600" dirty="0">
                <a:solidFill>
                  <a:schemeClr val="tx2"/>
                </a:solidFill>
                <a:cs typeface="Carlito" panose="020F0502020204030204" pitchFamily="34" charset="0"/>
              </a:rPr>
              <a:t>	</a:t>
            </a:r>
            <a:r>
              <a:rPr lang="cs-CZ" sz="1600" dirty="0" smtClean="0">
                <a:solidFill>
                  <a:schemeClr val="tx2"/>
                </a:solidFill>
                <a:cs typeface="Carlito" panose="020F0502020204030204" pitchFamily="34" charset="0"/>
              </a:rPr>
              <a:t>Bankovnictví </a:t>
            </a:r>
            <a:r>
              <a:rPr lang="cs-CZ" sz="1600" dirty="0">
                <a:solidFill>
                  <a:schemeClr val="tx2"/>
                </a:solidFill>
                <a:cs typeface="Carlito" panose="020F0502020204030204" pitchFamily="34" charset="0"/>
              </a:rPr>
              <a:t>a </a:t>
            </a:r>
            <a:r>
              <a:rPr lang="cs-CZ" sz="1600" dirty="0" smtClean="0">
                <a:solidFill>
                  <a:schemeClr val="tx2"/>
                </a:solidFill>
                <a:cs typeface="Carlito" panose="020F0502020204030204" pitchFamily="34" charset="0"/>
              </a:rPr>
              <a:t>pojišťovnictví </a:t>
            </a:r>
          </a:p>
          <a:p>
            <a:pPr marL="395478" indent="-28575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sz="1600" b="1" dirty="0" smtClean="0">
                <a:solidFill>
                  <a:schemeClr val="tx2"/>
                </a:solidFill>
                <a:cs typeface="Carlito" panose="020F0502020204030204" pitchFamily="34" charset="0"/>
              </a:rPr>
              <a:t>Kosmetické služby 69-41-L/01</a:t>
            </a:r>
          </a:p>
          <a:p>
            <a:pPr marL="395478" indent="-28575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sz="1600" b="1" dirty="0" smtClean="0">
                <a:solidFill>
                  <a:schemeClr val="tx2"/>
                </a:solidFill>
                <a:cs typeface="Carlito" panose="020F0502020204030204" pitchFamily="34" charset="0"/>
              </a:rPr>
              <a:t>Oděvnictví 31-43-M/01</a:t>
            </a:r>
          </a:p>
          <a:p>
            <a:pPr marL="109728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1600" b="1" dirty="0">
                <a:solidFill>
                  <a:schemeClr val="tx2"/>
                </a:solidFill>
                <a:cs typeface="Carlito" panose="020F0502020204030204" pitchFamily="34" charset="0"/>
              </a:rPr>
              <a:t>	</a:t>
            </a:r>
            <a:r>
              <a:rPr lang="cs-CZ" sz="1600" dirty="0" smtClean="0">
                <a:solidFill>
                  <a:schemeClr val="tx2"/>
                </a:solidFill>
                <a:cs typeface="Carlito" panose="020F0502020204030204" pitchFamily="34" charset="0"/>
              </a:rPr>
              <a:t>Oděvní a interiérový design</a:t>
            </a:r>
          </a:p>
          <a:p>
            <a:pPr marL="395478" indent="-28575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sz="1600" b="1" dirty="0" smtClean="0">
                <a:solidFill>
                  <a:schemeClr val="tx2"/>
                </a:solidFill>
                <a:cs typeface="Carlito" panose="020F0502020204030204" pitchFamily="34" charset="0"/>
              </a:rPr>
              <a:t>Modelářství a návrhářství oděvů 82-41-M/07</a:t>
            </a:r>
          </a:p>
          <a:p>
            <a:pPr marL="109728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1600" dirty="0" smtClean="0">
                <a:solidFill>
                  <a:schemeClr val="tx2"/>
                </a:solidFill>
                <a:cs typeface="Carlito" panose="020F0502020204030204" pitchFamily="34" charset="0"/>
              </a:rPr>
              <a:t>	Návrhář</a:t>
            </a:r>
            <a:endParaRPr lang="cs-CZ" sz="1600" dirty="0">
              <a:solidFill>
                <a:schemeClr val="tx2"/>
              </a:solidFill>
              <a:cs typeface="Carlito" panose="020F0502020204030204" pitchFamily="34" charset="0"/>
            </a:endParaRPr>
          </a:p>
          <a:p>
            <a:pPr marL="109728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endParaRPr lang="cs-CZ" sz="16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sz="1600" dirty="0" smtClean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sz="1600" dirty="0" smtClean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750" y="769939"/>
            <a:ext cx="4536306" cy="223386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Žákyně se během čtyř let studia mohou účastnit různých celorepublikových i mezinárodních soutěží v líčení, fantazijním líčení a </a:t>
            </a:r>
            <a:r>
              <a:rPr lang="cs-CZ" altLang="cs-CZ" sz="1400" dirty="0" err="1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nail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cs-CZ" altLang="cs-CZ" sz="1400" dirty="0" err="1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artu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(zdobení nehtů).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Harmonie, České Budějovice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Šarm, Znojmo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Mladý módní tvůrce, Jihlava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Kalibr Cup,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Lanškroun</a:t>
            </a: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25603" name="Picture 4" descr="C:\Users\lkadeckova\Desktop\Fotografie 2012\ČB Harmonie 2012\Nail art\NailArt (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070225"/>
            <a:ext cx="24003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C:\Users\lkadeckova\Desktop\Fotografie 2012\ZNOJMO 2012\SARM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0225"/>
            <a:ext cx="261937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L:\FOTOGRAFIE\DSC045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762000"/>
            <a:ext cx="32893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03992" y="163270"/>
            <a:ext cx="29081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KOSMETICKÉ SLUŽBY</a:t>
            </a:r>
          </a:p>
        </p:txBody>
      </p:sp>
      <p:sp>
        <p:nvSpPr>
          <p:cNvPr id="8" name="Obdélník 7"/>
          <p:cNvSpPr/>
          <p:nvPr/>
        </p:nvSpPr>
        <p:spPr>
          <a:xfrm>
            <a:off x="3816868" y="4793456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FOTOGALERIE ŠKOLY\2017\Jihlava2017\DSC_0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914400"/>
            <a:ext cx="22034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1604" y="753331"/>
            <a:ext cx="5184775" cy="406372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 průběhu studia mohou žákyně získat různé certifikáty z kurzů, </a:t>
            </a:r>
            <a:endParaRPr lang="cs-CZ" altLang="cs-CZ" sz="1400" dirty="0" smtClean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které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pro ně škola zajišťuje.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cs-CZ" altLang="cs-CZ" sz="1400" dirty="0" err="1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Modeláž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nehtů,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Umělecké zdobení nehtů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Společenské líčení, Top </a:t>
            </a:r>
            <a:r>
              <a:rPr lang="cs-CZ" altLang="cs-CZ" sz="1400" dirty="0" err="1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visage</a:t>
            </a: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P-</a:t>
            </a:r>
            <a:r>
              <a:rPr lang="cs-CZ" altLang="cs-CZ" sz="1400" dirty="0" err="1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shine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, Speciální korekce obličeje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cs-CZ" altLang="cs-CZ" sz="1400" dirty="0" err="1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Lymfodrenáž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obličeje a dekoltu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Trvalá na řasy, Permanentní řasy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Japonské tetování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Čokoládová masáž, Bambusová masáž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Indická masáž hlavy, Masáž lávovými kameny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Rekvalifikační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kurz: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Masér pro sportovní a rekondiční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masáže.</a:t>
            </a: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1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26628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19622"/>
            <a:ext cx="256222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03992" y="195486"/>
            <a:ext cx="29081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KOSMETICKÉ SLUŽBY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16868" y="4793456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sah 1"/>
          <p:cNvSpPr>
            <a:spLocks noGrp="1"/>
          </p:cNvSpPr>
          <p:nvPr>
            <p:ph idx="1"/>
          </p:nvPr>
        </p:nvSpPr>
        <p:spPr>
          <a:xfrm>
            <a:off x="395536" y="915566"/>
            <a:ext cx="5327650" cy="3405286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V průběhu studia se žák naučí zvolit vhodné technologické postupy úpravy vlasů a provádět je. Zná různé typy masáží hlavy, regenerace vlasů. Stříhá a upravuje hustotu vlasů, natáčí, tónuje, barví a odbarvuje, melíruje různými moderními technikami, provádí trvalou ondulaci a konečnou úpravu pro různé příležitosti.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endParaRPr lang="cs-CZ" altLang="cs-CZ" sz="1400" dirty="0" smtClean="0">
              <a:solidFill>
                <a:schemeClr val="tx2"/>
              </a:solidFill>
              <a:latin typeface="Carlito" pitchFamily="34" charset="0"/>
              <a:cs typeface="Carlito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Dále umí navrhnout vhodné účesy pro každou zákaznici.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endParaRPr lang="cs-CZ" altLang="cs-CZ" sz="1400" dirty="0" smtClean="0">
              <a:solidFill>
                <a:schemeClr val="tx2"/>
              </a:solidFill>
              <a:latin typeface="Carlito" pitchFamily="34" charset="0"/>
              <a:cs typeface="Carlito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Také zvládne upravovat knír a plnovous.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799363" y="196647"/>
            <a:ext cx="149271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KADEŘNÍK</a:t>
            </a:r>
            <a:endParaRPr lang="cs-CZ" sz="2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2970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8450"/>
            <a:ext cx="3097213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816868" y="4793456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1"/>
          <p:cNvSpPr>
            <a:spLocks noGrp="1"/>
          </p:cNvSpPr>
          <p:nvPr>
            <p:ph idx="1"/>
          </p:nvPr>
        </p:nvSpPr>
        <p:spPr>
          <a:xfrm>
            <a:off x="467544" y="771550"/>
            <a:ext cx="5112369" cy="56452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Žáci se během tří let studia mohou účastnit různých celorepublikových i mezinárodních soutěží v tvorbě účesu, střihu …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sz="1400" dirty="0" smtClean="0">
              <a:solidFill>
                <a:schemeClr val="tx2"/>
              </a:solidFill>
              <a:latin typeface="Carlito" pitchFamily="34" charset="0"/>
              <a:cs typeface="Carlito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altLang="cs-CZ" sz="1400" dirty="0" smtClean="0">
              <a:solidFill>
                <a:schemeClr val="tx2"/>
              </a:solidFill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3072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46" y="700088"/>
            <a:ext cx="2332038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23678"/>
            <a:ext cx="207327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851920" y="195486"/>
            <a:ext cx="149271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KADEŘNÍK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16868" y="4793456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11560" y="2283718"/>
            <a:ext cx="26642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Harmonie, České Budějovice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Šarm, Znojmo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Mladý módní tvůrce, Jihlava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Kalibr Cup, Lanškroun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400" dirty="0" err="1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Glamour</a:t>
            </a: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, Sušice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Kadeřnická soutěž, Tábor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400" dirty="0" err="1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Wella</a:t>
            </a: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junior cup, Praha</a:t>
            </a:r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sah 1"/>
          <p:cNvSpPr>
            <a:spLocks noGrp="1"/>
          </p:cNvSpPr>
          <p:nvPr>
            <p:ph idx="1"/>
          </p:nvPr>
        </p:nvSpPr>
        <p:spPr>
          <a:xfrm>
            <a:off x="395288" y="915989"/>
            <a:ext cx="2736552" cy="1151706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V průběhu studia pořádají 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ve škole firmy </a:t>
            </a:r>
            <a:r>
              <a:rPr lang="cs-CZ" altLang="cs-CZ" sz="1400" dirty="0" err="1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Londa</a:t>
            </a: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, </a:t>
            </a:r>
            <a:r>
              <a:rPr lang="cs-CZ" altLang="cs-CZ" sz="1400" dirty="0" err="1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Schwarzkopf</a:t>
            </a: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aj. školení  na nové přípravky,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trendy v barvení, střihy …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sz="1400" dirty="0" smtClean="0">
              <a:solidFill>
                <a:schemeClr val="tx2"/>
              </a:solidFill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31747" name="Picture 4" descr="C:\Users\lkadeckova\Desktop\Fotografie 2013\phoca_thumb_l_PB19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86113"/>
            <a:ext cx="206216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C:\Users\lkadeckova\Desktop\Fotografie 2013\phoca_thumb_l_IMG_0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241425"/>
            <a:ext cx="206216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 descr="C:\Users\lkadeckova\Desktop\Fotografie 2013\phoca_thumb_l_IMG_03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13" y="842963"/>
            <a:ext cx="20605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C:\Users\lkadeckova\Desktop\Fotografie 2013\phoca_thumb_l_PB1900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3363913"/>
            <a:ext cx="206216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 descr="C:\Users\lkadeckova\Desktop\Fotografie 2013\phoca_thumb_l_PB1900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14538"/>
            <a:ext cx="206216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29" y="339725"/>
            <a:ext cx="1984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99364" y="195486"/>
            <a:ext cx="149271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KADEŘNÍK</a:t>
            </a:r>
            <a:endParaRPr lang="cs-CZ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16868" y="4793456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54131" y="2931790"/>
            <a:ext cx="2520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Žáci a žákyně navštěvují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veletrhy </a:t>
            </a:r>
            <a:r>
              <a:rPr lang="cs-CZ" altLang="cs-CZ" sz="1400" dirty="0" err="1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Interbeauty</a:t>
            </a: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Prague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a </a:t>
            </a:r>
            <a:r>
              <a:rPr lang="cs-CZ" altLang="cs-CZ" sz="1400" dirty="0" err="1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Bes</a:t>
            </a: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</a:t>
            </a:r>
            <a:r>
              <a:rPr lang="cs-CZ" altLang="cs-CZ" sz="1400" dirty="0" err="1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Beauty</a:t>
            </a: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&amp; Science v Praze.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Zážitkem bývá návštěva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kadeřnického a kosmetického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veletrhu v italské </a:t>
            </a:r>
            <a:r>
              <a:rPr lang="cs-CZ" altLang="cs-CZ" sz="1400" dirty="0" err="1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Bologni</a:t>
            </a:r>
            <a:r>
              <a:rPr lang="cs-CZ" altLang="cs-CZ" sz="1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. </a:t>
            </a:r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2859088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635000"/>
            <a:ext cx="2798763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41613" y="635000"/>
            <a:ext cx="125412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627063"/>
            <a:ext cx="12477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7063"/>
            <a:ext cx="2087563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6925"/>
            <a:ext cx="2090738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8375"/>
            <a:ext cx="2087563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2859088"/>
            <a:ext cx="271145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843808" y="195486"/>
            <a:ext cx="34569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 dirty="0">
                <a:solidFill>
                  <a:schemeClr val="tx2"/>
                </a:solidFill>
                <a:latin typeface="+mn-lt"/>
              </a:rPr>
              <a:t>D</a:t>
            </a:r>
            <a:r>
              <a:rPr lang="cs-CZ" sz="1400" dirty="0" smtClean="0">
                <a:solidFill>
                  <a:schemeClr val="tx2"/>
                </a:solidFill>
                <a:latin typeface="+mn-lt"/>
              </a:rPr>
              <a:t>en </a:t>
            </a:r>
            <a:r>
              <a:rPr lang="cs-CZ" sz="1400" dirty="0">
                <a:solidFill>
                  <a:schemeClr val="tx2"/>
                </a:solidFill>
                <a:latin typeface="+mn-lt"/>
              </a:rPr>
              <a:t>otevřených dveří v loňském roce…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816868" y="4793456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Nadpis 2"/>
          <p:cNvSpPr>
            <a:spLocks noGrp="1"/>
          </p:cNvSpPr>
          <p:nvPr>
            <p:ph type="title"/>
          </p:nvPr>
        </p:nvSpPr>
        <p:spPr>
          <a:xfrm>
            <a:off x="2483768" y="339502"/>
            <a:ext cx="4248472" cy="43204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rlito" pitchFamily="34" charset="0"/>
              </a:rPr>
              <a:t>Dny </a:t>
            </a:r>
            <a:r>
              <a:rPr lang="cs-CZ" altLang="cs-CZ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rlito" pitchFamily="34" charset="0"/>
              </a:rPr>
              <a:t>OTEVŘENÝCH DVEŘÍ</a:t>
            </a:r>
          </a:p>
        </p:txBody>
      </p:sp>
      <p:sp>
        <p:nvSpPr>
          <p:cNvPr id="33795" name="Zástupný symbol pro obsah 1"/>
          <p:cNvSpPr>
            <a:spLocks noGrp="1"/>
          </p:cNvSpPr>
          <p:nvPr>
            <p:ph idx="1"/>
          </p:nvPr>
        </p:nvSpPr>
        <p:spPr>
          <a:xfrm>
            <a:off x="2123729" y="795338"/>
            <a:ext cx="3888431" cy="120034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altLang="cs-CZ" sz="2400" b="1" dirty="0" smtClean="0">
                <a:solidFill>
                  <a:schemeClr val="tx2"/>
                </a:solidFill>
                <a:cs typeface="Carlito" pitchFamily="34" charset="0"/>
              </a:rPr>
              <a:t>     </a:t>
            </a:r>
            <a:r>
              <a:rPr lang="cs-CZ" altLang="cs-CZ" sz="2000" b="1" dirty="0" smtClean="0">
                <a:solidFill>
                  <a:schemeClr val="tx2"/>
                </a:solidFill>
                <a:cs typeface="Carlito" pitchFamily="34" charset="0"/>
              </a:rPr>
              <a:t>12</a:t>
            </a:r>
            <a:r>
              <a:rPr lang="cs-CZ" altLang="cs-CZ" sz="2000" b="1" dirty="0" smtClean="0">
                <a:solidFill>
                  <a:schemeClr val="tx2"/>
                </a:solidFill>
                <a:cs typeface="Carlito" pitchFamily="34" charset="0"/>
              </a:rPr>
              <a:t>.11.2022   8:00 </a:t>
            </a:r>
            <a:r>
              <a:rPr lang="cs-CZ" altLang="cs-CZ" sz="2000" b="1" dirty="0" smtClean="0">
                <a:solidFill>
                  <a:schemeClr val="tx2"/>
                </a:solidFill>
                <a:cs typeface="Carlito" pitchFamily="34" charset="0"/>
              </a:rPr>
              <a:t>- </a:t>
            </a:r>
            <a:r>
              <a:rPr lang="cs-CZ" altLang="cs-CZ" sz="2000" b="1" dirty="0" smtClean="0">
                <a:solidFill>
                  <a:schemeClr val="tx2"/>
                </a:solidFill>
                <a:cs typeface="Carlito" pitchFamily="34" charset="0"/>
              </a:rPr>
              <a:t>12:00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cs-CZ" altLang="cs-CZ" sz="2000" b="1" dirty="0" smtClean="0">
                <a:solidFill>
                  <a:schemeClr val="tx2"/>
                </a:solidFill>
                <a:cs typeface="Carlito" pitchFamily="34" charset="0"/>
              </a:rPr>
              <a:t>       27.01.2023 14:00 – 17:30</a:t>
            </a:r>
            <a:endParaRPr lang="cs-CZ" altLang="cs-CZ" sz="2000" b="1" dirty="0" smtClean="0">
              <a:solidFill>
                <a:schemeClr val="tx2"/>
              </a:solidFill>
              <a:cs typeface="Carlito" pitchFamily="34" charset="0"/>
            </a:endParaRPr>
          </a:p>
        </p:txBody>
      </p:sp>
      <p:pic>
        <p:nvPicPr>
          <p:cNvPr id="3379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330450"/>
            <a:ext cx="2522538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858963"/>
            <a:ext cx="25574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16063"/>
            <a:ext cx="2233613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3292475"/>
            <a:ext cx="2516187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35350"/>
            <a:ext cx="22685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ovéPole 6"/>
          <p:cNvSpPr txBox="1">
            <a:spLocks noChangeArrowheads="1"/>
          </p:cNvSpPr>
          <p:nvPr/>
        </p:nvSpPr>
        <p:spPr bwMode="auto">
          <a:xfrm>
            <a:off x="6084168" y="1550988"/>
            <a:ext cx="3002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chemeClr val="tx2"/>
                </a:solidFill>
              </a:rPr>
              <a:t>Odpočinková místnost pro naše studenty</a:t>
            </a:r>
          </a:p>
        </p:txBody>
      </p:sp>
      <p:sp>
        <p:nvSpPr>
          <p:cNvPr id="33803" name="TextovéPole 7"/>
          <p:cNvSpPr txBox="1">
            <a:spLocks noChangeArrowheads="1"/>
          </p:cNvSpPr>
          <p:nvPr/>
        </p:nvSpPr>
        <p:spPr bwMode="auto">
          <a:xfrm>
            <a:off x="2989263" y="2052638"/>
            <a:ext cx="2659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chemeClr val="tx2"/>
                </a:solidFill>
              </a:rPr>
              <a:t>Běžný den v našem kadeřnickém salonu</a:t>
            </a:r>
          </a:p>
        </p:txBody>
      </p:sp>
      <p:sp>
        <p:nvSpPr>
          <p:cNvPr id="33804" name="TextovéPole 8"/>
          <p:cNvSpPr txBox="1">
            <a:spLocks noChangeArrowheads="1"/>
          </p:cNvSpPr>
          <p:nvPr/>
        </p:nvSpPr>
        <p:spPr bwMode="auto">
          <a:xfrm>
            <a:off x="695325" y="1231900"/>
            <a:ext cx="1344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chemeClr val="tx2"/>
                </a:solidFill>
              </a:rPr>
              <a:t>Počítačová učebna</a:t>
            </a:r>
          </a:p>
        </p:txBody>
      </p:sp>
      <p:sp>
        <p:nvSpPr>
          <p:cNvPr id="33805" name="TextovéPole 9"/>
          <p:cNvSpPr txBox="1">
            <a:spLocks noChangeArrowheads="1"/>
          </p:cNvSpPr>
          <p:nvPr/>
        </p:nvSpPr>
        <p:spPr bwMode="auto">
          <a:xfrm>
            <a:off x="1023938" y="3152775"/>
            <a:ext cx="6873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chemeClr val="tx2"/>
                </a:solidFill>
              </a:rPr>
              <a:t>Zahrada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816868" y="4793456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33803" grpId="0"/>
      <p:bldP spid="33804" grpId="0"/>
      <p:bldP spid="3380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Nadpis 2"/>
          <p:cNvSpPr>
            <a:spLocks noGrp="1"/>
          </p:cNvSpPr>
          <p:nvPr>
            <p:ph type="title"/>
          </p:nvPr>
        </p:nvSpPr>
        <p:spPr>
          <a:xfrm>
            <a:off x="3959932" y="339502"/>
            <a:ext cx="1224136" cy="3600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KONTAKT</a:t>
            </a:r>
          </a:p>
        </p:txBody>
      </p:sp>
      <p:sp>
        <p:nvSpPr>
          <p:cNvPr id="34819" name="Zástupný symbol pro obsah 1"/>
          <p:cNvSpPr>
            <a:spLocks noGrp="1"/>
          </p:cNvSpPr>
          <p:nvPr>
            <p:ph idx="1"/>
          </p:nvPr>
        </p:nvSpPr>
        <p:spPr>
          <a:xfrm>
            <a:off x="2988989" y="915566"/>
            <a:ext cx="2951163" cy="2089150"/>
          </a:xfrm>
        </p:spPr>
        <p:txBody>
          <a:bodyPr/>
          <a:lstStyle/>
          <a:p>
            <a:pPr lvl="1" indent="-173038" algn="ctr" eaLnBrk="1" hangingPunct="1">
              <a:spcBef>
                <a:spcPts val="325"/>
              </a:spcBef>
              <a:buFont typeface="Arial" charset="0"/>
              <a:buNone/>
            </a:pPr>
            <a:r>
              <a:rPr lang="cs-CZ" altLang="cs-CZ" sz="1600" b="1" dirty="0" smtClean="0">
                <a:solidFill>
                  <a:schemeClr val="tx2"/>
                </a:solidFill>
                <a:cs typeface="Carlito" pitchFamily="34" charset="0"/>
              </a:rPr>
              <a:t>Integrovaná střední škola</a:t>
            </a:r>
          </a:p>
          <a:p>
            <a:pPr lvl="1" indent="-173038" algn="ctr" eaLnBrk="1" hangingPunct="1">
              <a:spcBef>
                <a:spcPts val="325"/>
              </a:spcBef>
              <a:buFont typeface="Arial" charset="0"/>
              <a:buNone/>
            </a:pPr>
            <a:r>
              <a:rPr lang="cs-CZ" altLang="cs-CZ" sz="1600" b="1" dirty="0" smtClean="0">
                <a:solidFill>
                  <a:schemeClr val="tx2"/>
                </a:solidFill>
                <a:cs typeface="Carlito" pitchFamily="34" charset="0"/>
              </a:rPr>
              <a:t>živnostenská,</a:t>
            </a:r>
          </a:p>
          <a:p>
            <a:pPr lvl="1" indent="-173038" algn="ctr" eaLnBrk="1" hangingPunct="1">
              <a:spcBef>
                <a:spcPts val="325"/>
              </a:spcBef>
              <a:buFont typeface="Arial" charset="0"/>
              <a:buNone/>
            </a:pPr>
            <a:r>
              <a:rPr lang="cs-CZ" altLang="cs-CZ" sz="1600" b="1" dirty="0" smtClean="0">
                <a:solidFill>
                  <a:schemeClr val="tx2"/>
                </a:solidFill>
                <a:cs typeface="Carlito" pitchFamily="34" charset="0"/>
              </a:rPr>
              <a:t>Plzeň, Škroupova 13</a:t>
            </a:r>
          </a:p>
          <a:p>
            <a:pPr lvl="1" indent="-173038" algn="ctr" eaLnBrk="1" hangingPunct="1">
              <a:spcBef>
                <a:spcPts val="325"/>
              </a:spcBef>
              <a:buFont typeface="Arial" charset="0"/>
              <a:buNone/>
            </a:pPr>
            <a:r>
              <a:rPr lang="cs-CZ" altLang="cs-CZ" sz="1600" b="1" dirty="0" smtClean="0">
                <a:solidFill>
                  <a:schemeClr val="tx2"/>
                </a:solidFill>
                <a:cs typeface="Carlito" pitchFamily="34" charset="0"/>
              </a:rPr>
              <a:t>Škroupova 13, 301 00 Plzeň</a:t>
            </a:r>
          </a:p>
          <a:p>
            <a:pPr lvl="1" indent="-173038" algn="ctr" eaLnBrk="1" hangingPunct="1">
              <a:spcBef>
                <a:spcPts val="325"/>
              </a:spcBef>
              <a:buFont typeface="Arial" charset="0"/>
              <a:buNone/>
            </a:pPr>
            <a:r>
              <a:rPr lang="cs-CZ" altLang="cs-CZ" sz="1600" b="1" dirty="0" smtClean="0">
                <a:solidFill>
                  <a:schemeClr val="tx2"/>
                </a:solidFill>
                <a:cs typeface="Carlito" pitchFamily="34" charset="0"/>
              </a:rPr>
              <a:t>www.issziv.cz</a:t>
            </a:r>
          </a:p>
          <a:p>
            <a:pPr lvl="1" indent="-173038" algn="ctr" eaLnBrk="1" hangingPunct="1">
              <a:spcBef>
                <a:spcPts val="325"/>
              </a:spcBef>
              <a:buFont typeface="Arial" charset="0"/>
              <a:buNone/>
            </a:pPr>
            <a:r>
              <a:rPr lang="cs-CZ" altLang="cs-CZ" sz="1600" b="1" dirty="0" smtClean="0">
                <a:solidFill>
                  <a:schemeClr val="tx2"/>
                </a:solidFill>
                <a:cs typeface="Carlito" pitchFamily="34" charset="0"/>
              </a:rPr>
              <a:t>skola@issziv.cz</a:t>
            </a:r>
          </a:p>
          <a:p>
            <a:pPr lvl="1" indent="-173038" algn="ctr" eaLnBrk="1" hangingPunct="1">
              <a:spcBef>
                <a:spcPts val="325"/>
              </a:spcBef>
              <a:buFont typeface="Arial" charset="0"/>
              <a:buNone/>
            </a:pPr>
            <a:endParaRPr lang="cs-CZ" altLang="cs-CZ" sz="1400" b="1" dirty="0" smtClean="0">
              <a:solidFill>
                <a:srgbClr val="C00000"/>
              </a:solidFill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9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9" b="42846"/>
          <a:stretch/>
        </p:blipFill>
        <p:spPr bwMode="auto">
          <a:xfrm>
            <a:off x="720601" y="3147814"/>
            <a:ext cx="7702798" cy="185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077" y="1851670"/>
            <a:ext cx="823385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DĚKUJEME ZA POZORNOST </a:t>
            </a:r>
          </a:p>
          <a:p>
            <a:pPr algn="ctr">
              <a:defRPr/>
            </a:pPr>
            <a:r>
              <a:rPr lang="cs-C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5" name="Obdélník 4"/>
          <p:cNvSpPr/>
          <p:nvPr/>
        </p:nvSpPr>
        <p:spPr>
          <a:xfrm>
            <a:off x="3816868" y="4793456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2"/>
          <p:cNvSpPr>
            <a:spLocks noGrp="1"/>
          </p:cNvSpPr>
          <p:nvPr>
            <p:ph type="title"/>
          </p:nvPr>
        </p:nvSpPr>
        <p:spPr>
          <a:xfrm>
            <a:off x="755576" y="411510"/>
            <a:ext cx="6552530" cy="4322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rlito" pitchFamily="34" charset="0"/>
              </a:rPr>
              <a:t>TŘÍLETÉ OBORY VZDĚLÁNÍ S VÝUČNÍM LISTEM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40792" y="1131590"/>
            <a:ext cx="3743176" cy="864096"/>
          </a:xfrm>
        </p:spPr>
        <p:txBody>
          <a:bodyPr rtlCol="0">
            <a:noAutofit/>
          </a:bodyPr>
          <a:lstStyle/>
          <a:p>
            <a:pPr marL="395478" indent="-28575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sz="1600" b="1" dirty="0" smtClean="0">
                <a:solidFill>
                  <a:schemeClr val="tx2"/>
                </a:solidFill>
                <a:cs typeface="Carlito" panose="020F0502020204030204" pitchFamily="34" charset="0"/>
              </a:rPr>
              <a:t>Kadeřník 69-51-H/01</a:t>
            </a:r>
          </a:p>
          <a:p>
            <a:pPr marL="109728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cs-CZ" sz="1600" b="1" dirty="0">
              <a:solidFill>
                <a:schemeClr val="tx2"/>
              </a:solidFill>
              <a:cs typeface="Carlito" panose="020F050202020403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sz="1600" dirty="0" smtClean="0">
              <a:cs typeface="Carlito" panose="020F0502020204030204" pitchFamily="34" charset="0"/>
            </a:endParaRPr>
          </a:p>
        </p:txBody>
      </p:sp>
      <p:sp>
        <p:nvSpPr>
          <p:cNvPr id="4100" name="Nadpis 2"/>
          <p:cNvSpPr txBox="1">
            <a:spLocks/>
          </p:cNvSpPr>
          <p:nvPr/>
        </p:nvSpPr>
        <p:spPr bwMode="auto">
          <a:xfrm>
            <a:off x="2771774" y="2139703"/>
            <a:ext cx="352901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rlito" pitchFamily="34" charset="0"/>
              </a:rPr>
              <a:t>NÁSTAVBOVÉ STUDIUM</a:t>
            </a:r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540792" y="3003550"/>
            <a:ext cx="6767512" cy="1655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5478" indent="-285750" algn="just" fontAlgn="auto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sz="1600" b="1" dirty="0" smtClean="0">
                <a:solidFill>
                  <a:schemeClr val="tx2"/>
                </a:solidFill>
                <a:cs typeface="Carlito" panose="020F0502020204030204" pitchFamily="34" charset="0"/>
              </a:rPr>
              <a:t>Podnikání 64-41-L/51</a:t>
            </a:r>
          </a:p>
          <a:p>
            <a:pPr marL="109728" indent="0" algn="just" fontAlgn="auto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cs-CZ" sz="1600" dirty="0">
                <a:solidFill>
                  <a:schemeClr val="tx2"/>
                </a:solidFill>
                <a:cs typeface="Carlito" panose="020F0502020204030204" pitchFamily="34" charset="0"/>
              </a:rPr>
              <a:t>      </a:t>
            </a:r>
            <a:r>
              <a:rPr lang="cs-CZ" sz="1400" dirty="0">
                <a:solidFill>
                  <a:schemeClr val="tx2"/>
                </a:solidFill>
                <a:cs typeface="Carlito" panose="020F0502020204030204" pitchFamily="34" charset="0"/>
              </a:rPr>
              <a:t>dvouleté </a:t>
            </a:r>
            <a:r>
              <a:rPr lang="cs-CZ" sz="1400" dirty="0" smtClean="0">
                <a:solidFill>
                  <a:schemeClr val="tx2"/>
                </a:solidFill>
                <a:cs typeface="Carlito" panose="020F0502020204030204" pitchFamily="34" charset="0"/>
              </a:rPr>
              <a:t>denní nebo tříleté dálkové </a:t>
            </a:r>
            <a:r>
              <a:rPr lang="cs-CZ" sz="1400" dirty="0">
                <a:solidFill>
                  <a:schemeClr val="tx2"/>
                </a:solidFill>
                <a:cs typeface="Carlito" panose="020F0502020204030204" pitchFamily="34" charset="0"/>
              </a:rPr>
              <a:t>studium ukončené </a:t>
            </a:r>
            <a:r>
              <a:rPr lang="cs-CZ" sz="1400" dirty="0" smtClean="0">
                <a:solidFill>
                  <a:schemeClr val="tx2"/>
                </a:solidFill>
                <a:cs typeface="Carlito" panose="020F0502020204030204" pitchFamily="34" charset="0"/>
              </a:rPr>
              <a:t>maturitní </a:t>
            </a:r>
          </a:p>
          <a:p>
            <a:pPr marL="109728" indent="0" algn="just" fontAlgn="auto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cs-CZ" sz="1400" dirty="0">
                <a:solidFill>
                  <a:schemeClr val="tx2"/>
                </a:solidFill>
                <a:cs typeface="Carlito" panose="020F0502020204030204" pitchFamily="34" charset="0"/>
              </a:rPr>
              <a:t> </a:t>
            </a:r>
            <a:r>
              <a:rPr lang="cs-CZ" sz="1400" dirty="0" smtClean="0">
                <a:solidFill>
                  <a:schemeClr val="tx2"/>
                </a:solidFill>
                <a:cs typeface="Carlito" panose="020F0502020204030204" pitchFamily="34" charset="0"/>
              </a:rPr>
              <a:t>      zkouškou</a:t>
            </a:r>
            <a:r>
              <a:rPr lang="cs-CZ" sz="1400" dirty="0">
                <a:solidFill>
                  <a:schemeClr val="tx2"/>
                </a:solidFill>
                <a:cs typeface="Carlito" panose="020F0502020204030204" pitchFamily="34" charset="0"/>
              </a:rPr>
              <a:t>, určené </a:t>
            </a:r>
            <a:r>
              <a:rPr lang="cs-CZ" sz="1400" dirty="0" smtClean="0">
                <a:solidFill>
                  <a:schemeClr val="tx2"/>
                </a:solidFill>
                <a:cs typeface="Carlito" panose="020F0502020204030204" pitchFamily="34" charset="0"/>
              </a:rPr>
              <a:t>pro </a:t>
            </a:r>
            <a:r>
              <a:rPr lang="cs-CZ" sz="1400" dirty="0">
                <a:solidFill>
                  <a:schemeClr val="tx2"/>
                </a:solidFill>
                <a:cs typeface="Carlito" panose="020F0502020204030204" pitchFamily="34" charset="0"/>
              </a:rPr>
              <a:t>žáky </a:t>
            </a:r>
            <a:r>
              <a:rPr lang="cs-CZ" sz="1400" dirty="0" smtClean="0">
                <a:solidFill>
                  <a:schemeClr val="tx2"/>
                </a:solidFill>
                <a:cs typeface="Carlito" panose="020F0502020204030204" pitchFamily="34" charset="0"/>
              </a:rPr>
              <a:t>s </a:t>
            </a:r>
            <a:r>
              <a:rPr lang="cs-CZ" sz="1400" dirty="0">
                <a:solidFill>
                  <a:schemeClr val="tx2"/>
                </a:solidFill>
                <a:cs typeface="Carlito" panose="020F0502020204030204" pitchFamily="34" charset="0"/>
              </a:rPr>
              <a:t>výučním </a:t>
            </a:r>
            <a:r>
              <a:rPr lang="cs-CZ" sz="1400" dirty="0" smtClean="0">
                <a:solidFill>
                  <a:schemeClr val="tx2"/>
                </a:solidFill>
                <a:cs typeface="Carlito" panose="020F0502020204030204" pitchFamily="34" charset="0"/>
              </a:rPr>
              <a:t>listem</a:t>
            </a:r>
            <a:endParaRPr lang="cs-CZ" sz="1400" dirty="0">
              <a:solidFill>
                <a:schemeClr val="tx2"/>
              </a:solidFill>
              <a:cs typeface="Carlito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Nadpis 2"/>
          <p:cNvSpPr>
            <a:spLocks noGrp="1"/>
          </p:cNvSpPr>
          <p:nvPr>
            <p:ph type="title"/>
          </p:nvPr>
        </p:nvSpPr>
        <p:spPr>
          <a:xfrm>
            <a:off x="540370" y="411510"/>
            <a:ext cx="5111750" cy="3600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anose="020F0502020204030204" pitchFamily="34" charset="0"/>
              </a:rPr>
              <a:t>MODELÁŘSTVÍ A NÁVRHÁŘSTVÍ ODĚVŮ</a:t>
            </a:r>
            <a:endParaRPr lang="cs-CZ" altLang="cs-CZ" sz="2400" dirty="0" smtClean="0">
              <a:solidFill>
                <a:schemeClr val="tx2"/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751" y="842963"/>
            <a:ext cx="3312169" cy="1152723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Čtyřletý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obor s maturitní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zkouškou.</a:t>
            </a:r>
            <a:endParaRPr lang="cs-CZ" altLang="cs-CZ" sz="1400" b="1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Obor je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zaměřen především na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uměleckou formu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navrhování a zpracování oděvů. </a:t>
            </a:r>
            <a:endParaRPr lang="cs-CZ" sz="1400" dirty="0" smtClean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9220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r="6403"/>
          <a:stretch>
            <a:fillRect/>
          </a:stretch>
        </p:blipFill>
        <p:spPr bwMode="auto">
          <a:xfrm>
            <a:off x="3943350" y="1708150"/>
            <a:ext cx="17081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7213" r="8865" b="12022"/>
          <a:stretch>
            <a:fillRect/>
          </a:stretch>
        </p:blipFill>
        <p:spPr bwMode="auto">
          <a:xfrm>
            <a:off x="5865813" y="558800"/>
            <a:ext cx="2882900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" t="13414" r="172" b="10582"/>
          <a:stretch>
            <a:fillRect/>
          </a:stretch>
        </p:blipFill>
        <p:spPr bwMode="auto">
          <a:xfrm>
            <a:off x="395288" y="2974975"/>
            <a:ext cx="14636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8331" r="3134" b="4178"/>
          <a:stretch>
            <a:fillRect/>
          </a:stretch>
        </p:blipFill>
        <p:spPr bwMode="auto">
          <a:xfrm>
            <a:off x="2195513" y="2306638"/>
            <a:ext cx="13731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751" y="1203597"/>
            <a:ext cx="4968354" cy="2520281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Důraz je kladen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na samostatnou tvořivost žáků a rozvoj jejich výtvarných nápadů, které pak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prezentují na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výstavách,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vernisážích a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soutěžích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Obor klade důraz jak na technické a technologické zvládnutí oděvu, tak i na výtvarné, kde žáci mohou uplatňovat svojí představivost a kreativitu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024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8288"/>
            <a:ext cx="3071812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7544" y="343319"/>
            <a:ext cx="5112568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MODELÁŘSTVÍ A NÁVRHÁŘSTVÍ ODĚVŮ</a:t>
            </a:r>
            <a:endParaRPr lang="cs-CZ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Nadpis 2"/>
          <p:cNvSpPr>
            <a:spLocks noGrp="1"/>
          </p:cNvSpPr>
          <p:nvPr>
            <p:ph type="title"/>
          </p:nvPr>
        </p:nvSpPr>
        <p:spPr>
          <a:xfrm>
            <a:off x="2339753" y="843558"/>
            <a:ext cx="1152127" cy="287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6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PŘEDMĚTY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751" y="1131590"/>
            <a:ext cx="3312170" cy="3686473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Výtvarná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příprava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Figurální kreslení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Modelování oděvů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Styling a modeling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Oděvní </a:t>
            </a: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ateliér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Grafický design</a:t>
            </a: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Oděvní technologie, Oděvní materiály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Dějiny výtvarné </a:t>
            </a: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kultury a historie módy </a:t>
            </a: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Konstrukce oděvů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Modelování oděvů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cs-CZ" altLang="cs-CZ" sz="1400" dirty="0" smtClean="0">
                <a:solidFill>
                  <a:schemeClr val="tx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Navrhování </a:t>
            </a:r>
            <a:endParaRPr lang="cs-CZ" altLang="cs-CZ" sz="1400" dirty="0">
              <a:solidFill>
                <a:schemeClr val="tx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 eaLnBrk="1" fontAlgn="auto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1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126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9725"/>
            <a:ext cx="30257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7544" y="339501"/>
            <a:ext cx="4901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MODELÁŘSTVÍ A NÁVRHÁŘSTVÍ ODĚVŮ</a:t>
            </a:r>
            <a:endParaRPr lang="cs-CZ" sz="2200" dirty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2"/>
          <p:cNvSpPr>
            <a:spLocks noGrp="1"/>
          </p:cNvSpPr>
          <p:nvPr>
            <p:ph type="title"/>
          </p:nvPr>
        </p:nvSpPr>
        <p:spPr>
          <a:xfrm>
            <a:off x="4355976" y="4299942"/>
            <a:ext cx="3744342" cy="287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Kolekce </a:t>
            </a:r>
            <a:r>
              <a:rPr lang="cs-CZ" altLang="cs-CZ" sz="1800" dirty="0" err="1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Lost</a:t>
            </a: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in </a:t>
            </a:r>
            <a:r>
              <a:rPr lang="cs-CZ" altLang="cs-CZ" sz="1800" dirty="0" err="1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architecture</a:t>
            </a: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2019</a:t>
            </a:r>
          </a:p>
        </p:txBody>
      </p:sp>
      <p:pic>
        <p:nvPicPr>
          <p:cNvPr id="1229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63688"/>
            <a:ext cx="172878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43025"/>
            <a:ext cx="17272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062038"/>
            <a:ext cx="17303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842963"/>
            <a:ext cx="1770062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619672" y="195486"/>
            <a:ext cx="4901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MODELÁŘSTVÍ A NÁVRHÁŘSTVÍ ODĚVŮ</a:t>
            </a:r>
            <a:endParaRPr lang="cs-CZ" sz="2200" dirty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  <p:pic>
        <p:nvPicPr>
          <p:cNvPr id="12296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7063"/>
            <a:ext cx="17272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Nadpis 2"/>
          <p:cNvSpPr>
            <a:spLocks noGrp="1"/>
          </p:cNvSpPr>
          <p:nvPr>
            <p:ph type="title"/>
          </p:nvPr>
        </p:nvSpPr>
        <p:spPr>
          <a:xfrm>
            <a:off x="697943" y="4371950"/>
            <a:ext cx="7488832" cy="2873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2. místo v soutěži mladý módní tvůrce </a:t>
            </a:r>
            <a:r>
              <a:rPr lang="cs-CZ" altLang="cs-CZ" sz="1800" dirty="0" err="1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jihlava</a:t>
            </a: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- kategorie sportovní oděvy </a:t>
            </a:r>
          </a:p>
        </p:txBody>
      </p:sp>
      <p:pic>
        <p:nvPicPr>
          <p:cNvPr id="1331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544513"/>
            <a:ext cx="1687512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749300"/>
            <a:ext cx="16954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958850"/>
            <a:ext cx="170021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123728" y="195486"/>
            <a:ext cx="4901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MODELÁŘSTVÍ A NÁVRHÁŘSTVÍ ODĚVŮ</a:t>
            </a:r>
            <a:endParaRPr lang="cs-CZ" sz="2200" dirty="0">
              <a:latin typeface="+mn-lt"/>
            </a:endParaRPr>
          </a:p>
        </p:txBody>
      </p:sp>
      <p:pic>
        <p:nvPicPr>
          <p:cNvPr id="13319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92213"/>
            <a:ext cx="1687513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  <p:pic>
        <p:nvPicPr>
          <p:cNvPr id="13320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1419225"/>
            <a:ext cx="17033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2"/>
          <p:cNvSpPr>
            <a:spLocks noGrp="1"/>
          </p:cNvSpPr>
          <p:nvPr>
            <p:ph type="title"/>
          </p:nvPr>
        </p:nvSpPr>
        <p:spPr>
          <a:xfrm>
            <a:off x="467544" y="3878193"/>
            <a:ext cx="7632848" cy="108064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/>
            </a:r>
            <a:b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</a:br>
            <a: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/>
            </a:r>
            <a:b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</a:br>
            <a: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/>
            </a:r>
            <a:b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</a:b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/>
            </a:r>
            <a:b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</a:b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                                </a:t>
            </a:r>
            <a:b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</a:br>
            <a: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</a:t>
            </a: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/>
            </a:r>
            <a:b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</a:br>
            <a: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/>
            </a:r>
            <a:b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</a:b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/>
            </a:r>
            <a:b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</a:br>
            <a: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</a:t>
            </a: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                                                                                                    kolekce </a:t>
            </a:r>
            <a:r>
              <a:rPr lang="cs-CZ" altLang="cs-CZ" sz="1800" dirty="0" err="1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karl</a:t>
            </a:r>
            <a: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</a:t>
            </a:r>
            <a:r>
              <a:rPr lang="cs-CZ" altLang="cs-CZ" sz="1800" dirty="0" err="1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lagerfeld</a:t>
            </a:r>
            <a: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</a:t>
            </a: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/>
            </a:r>
            <a:b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</a:br>
            <a: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/>
            </a:r>
            <a:b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</a:b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2. místo </a:t>
            </a:r>
            <a: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v soutěži </a:t>
            </a: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mladý Módní Tvůrce </a:t>
            </a:r>
            <a:r>
              <a:rPr lang="cs-CZ" altLang="cs-CZ" sz="1800" dirty="0" err="1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jihlava</a:t>
            </a:r>
            <a:r>
              <a:rPr lang="cs-CZ" altLang="cs-CZ" sz="1800" dirty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-</a:t>
            </a:r>
            <a: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  <a:t> kategorie Společenské oděvy</a:t>
            </a:r>
            <a:br>
              <a:rPr lang="cs-CZ" altLang="cs-CZ" sz="1800" dirty="0" smtClean="0">
                <a:solidFill>
                  <a:schemeClr val="tx2"/>
                </a:solidFill>
                <a:latin typeface="Carlito" pitchFamily="34" charset="0"/>
                <a:cs typeface="Carlito" pitchFamily="34" charset="0"/>
              </a:rPr>
            </a:br>
            <a:endParaRPr lang="cs-CZ" altLang="cs-CZ" sz="1800" dirty="0" smtClean="0">
              <a:solidFill>
                <a:schemeClr val="tx2"/>
              </a:solidFill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1434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487488"/>
            <a:ext cx="197167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222375"/>
            <a:ext cx="195738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855663"/>
            <a:ext cx="1960562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103675" y="195486"/>
            <a:ext cx="4901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MODELÁŘSTVÍ A NÁVRHÁŘSTVÍ ODĚVŮ</a:t>
            </a:r>
            <a:endParaRPr lang="cs-CZ" sz="2200" dirty="0">
              <a:latin typeface="+mn-lt"/>
            </a:endParaRPr>
          </a:p>
        </p:txBody>
      </p:sp>
      <p:pic>
        <p:nvPicPr>
          <p:cNvPr id="14341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609600"/>
            <a:ext cx="20288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816868" y="4790008"/>
            <a:ext cx="147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www.issziv.cz</a:t>
            </a:r>
            <a:endParaRPr lang="cs-CZ" dirty="0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2735</TotalTime>
  <Words>878</Words>
  <Application>Microsoft Office PowerPoint</Application>
  <PresentationFormat>Předvádění na obrazovce (16:9)</PresentationFormat>
  <Paragraphs>181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Bohatý</vt:lpstr>
      <vt:lpstr>INTEGROVANÁ STŘEDNÍ ŠKOLA ŽIVNOSTENSKÁ, PLZEŇ, ŠKROUPOVA 13</vt:lpstr>
      <vt:lpstr>ČTYŘLETÉ OBORY VZDĚLÁNÍ S MATURITNÍ ZKOUŠKOU</vt:lpstr>
      <vt:lpstr>TŘÍLETÉ OBORY VZDĚLÁNÍ S VÝUČNÍM LISTEM</vt:lpstr>
      <vt:lpstr>MODELÁŘSTVÍ A NÁVRHÁŘSTVÍ ODĚVŮ</vt:lpstr>
      <vt:lpstr>Prezentace aplikace PowerPoint</vt:lpstr>
      <vt:lpstr>PŘEDMĚTY</vt:lpstr>
      <vt:lpstr>Kolekce Lost in architecture 2019</vt:lpstr>
      <vt:lpstr>2. místo v soutěži mladý módní tvůrce jihlava - kategorie sportovní oděvy </vt:lpstr>
      <vt:lpstr>                                                                                                                                                kolekce karl lagerfeld   2. místo v soutěži mladý Módní Tvůrce jihlava - kategorie Společenské oděvy </vt:lpstr>
      <vt:lpstr>2. Místo v soutěži mladý Módní Tvůrce jihlava - kategorie pokrývka hlavy  </vt:lpstr>
      <vt:lpstr>2. místo v mezinárodní soutěži fashion games - KOLEKCE RADIOACTIVE</vt:lpstr>
      <vt:lpstr>VERNISÁŽ VÝSTAVY V CHANOVICÍCH 2019</vt:lpstr>
      <vt:lpstr>NÁVRHY</vt:lpstr>
      <vt:lpstr>PRÁCE NA GRAFICKÉM            TABLETU</vt:lpstr>
      <vt:lpstr>Prezentace aplikace PowerPoint</vt:lpstr>
      <vt:lpstr>DOVEDNOSTI</vt:lpstr>
      <vt:lpstr>Prezentace aplikace PowerPoint</vt:lpstr>
      <vt:lpstr>DOVEDNOSTI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Dny OTEVŘENÝCH DVEŘÍ</vt:lpstr>
      <vt:lpstr>KONTAKT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Kizman</dc:creator>
  <cp:lastModifiedBy>Veronika Picková</cp:lastModifiedBy>
  <cp:revision>98</cp:revision>
  <dcterms:created xsi:type="dcterms:W3CDTF">2018-10-19T07:20:06Z</dcterms:created>
  <dcterms:modified xsi:type="dcterms:W3CDTF">2022-09-14T05:24:31Z</dcterms:modified>
</cp:coreProperties>
</file>